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7" r:id="rId3"/>
    <p:sldId id="257" r:id="rId4"/>
    <p:sldId id="269" r:id="rId5"/>
    <p:sldId id="270" r:id="rId6"/>
    <p:sldId id="271" r:id="rId7"/>
    <p:sldId id="272" r:id="rId8"/>
    <p:sldId id="258" r:id="rId9"/>
    <p:sldId id="261" r:id="rId10"/>
    <p:sldId id="260" r:id="rId11"/>
    <p:sldId id="267" r:id="rId12"/>
    <p:sldId id="262" r:id="rId13"/>
    <p:sldId id="263" r:id="rId14"/>
    <p:sldId id="273" r:id="rId15"/>
    <p:sldId id="274" r:id="rId16"/>
    <p:sldId id="275" r:id="rId17"/>
    <p:sldId id="276" r:id="rId18"/>
    <p:sldId id="264" r:id="rId19"/>
    <p:sldId id="266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C0052-AFFD-4705-9487-A2EE01E7C7A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549C9-0F83-4294-A339-53333F7F8A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549C9-0F83-4294-A339-53333F7F8AE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1F7C892-F26A-4C13-877B-AA03E3A77E23}" type="datetimeFigureOut">
              <a:rPr lang="ru-RU" smtClean="0"/>
              <a:pPr/>
              <a:t>13.02.2011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EB1668-E7D9-46A2-8AC3-3CCE9062B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357298"/>
            <a:ext cx="5105400" cy="271464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Блокада Ленинграда</a:t>
            </a:r>
            <a:br>
              <a:rPr lang="ru-RU" sz="4400" dirty="0" smtClean="0"/>
            </a:br>
            <a:r>
              <a:rPr lang="ru-RU" sz="3600" dirty="0" smtClean="0"/>
              <a:t>(</a:t>
            </a:r>
            <a:r>
              <a:rPr lang="ru-RU" sz="2400" dirty="0" smtClean="0"/>
              <a:t>Непокорённый Ленинград)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357826"/>
            <a:ext cx="5646714" cy="1000132"/>
          </a:xfrm>
        </p:spPr>
        <p:txBody>
          <a:bodyPr>
            <a:noAutofit/>
          </a:bodyPr>
          <a:lstStyle/>
          <a:p>
            <a:pPr algn="ctr"/>
            <a:endParaRPr lang="ru-RU" sz="1600" dirty="0" smtClean="0"/>
          </a:p>
          <a:p>
            <a:pPr algn="ctr"/>
            <a:r>
              <a:rPr lang="ru-RU" sz="1400" dirty="0" smtClean="0"/>
              <a:t>Куликов Р.В </a:t>
            </a:r>
          </a:p>
          <a:p>
            <a:pPr algn="ctr"/>
            <a:r>
              <a:rPr lang="ru-RU" sz="1400" dirty="0" smtClean="0"/>
              <a:t>преподаватель истории МОУ СОШ № 28</a:t>
            </a:r>
          </a:p>
          <a:p>
            <a:pPr algn="ctr"/>
            <a:r>
              <a:rPr lang="ru-RU" sz="1400" dirty="0" smtClean="0"/>
              <a:t>Ст. </a:t>
            </a:r>
            <a:r>
              <a:rPr lang="ru-RU" sz="1400" dirty="0" err="1" smtClean="0"/>
              <a:t>Анастасиевская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Дневник Тани Савичевой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3543296" cy="484030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Имя Тани стало бессмертным.  Она жила в Ленинграде, обыкновенная девочка из обыкновенной большой семьи. Училась в школе, любила родных, читала. И вдруг началась война … </a:t>
            </a:r>
          </a:p>
          <a:p>
            <a:r>
              <a:rPr lang="ru-RU" sz="1800" dirty="0" smtClean="0"/>
              <a:t>Таня, "Дневник Тани Савичевой" неразрывно связаны с трагедией блокадного Ленинграда. Её блокадный дневник был свидетелем на Нюрнбергском процессе над нацистскими военными преступниками</a:t>
            </a:r>
            <a:endParaRPr lang="ru-RU" sz="1800" dirty="0"/>
          </a:p>
        </p:txBody>
      </p:sp>
      <p:pic>
        <p:nvPicPr>
          <p:cNvPr id="1026" name="Picture 2" descr="C:\Documents and Settings\Учитель\Мои документы\Мои рисунки\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428736"/>
            <a:ext cx="407196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блокада ленинграда2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714488"/>
            <a:ext cx="5286412" cy="4143404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572132" y="1600200"/>
            <a:ext cx="250033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Мария Николаевна Савичева </a:t>
            </a:r>
          </a:p>
          <a:p>
            <a:pPr>
              <a:buNone/>
            </a:pPr>
            <a:r>
              <a:rPr lang="ru-RU" sz="2000" dirty="0" smtClean="0"/>
              <a:t>    ( мама Тани)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(1889-1942)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блокада ленинграда.bmp"/>
          <p:cNvPicPr>
            <a:picLocks noGrp="1" noChangeAspect="1"/>
          </p:cNvPicPr>
          <p:nvPr>
            <p:ph sz="half" idx="1"/>
          </p:nvPr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14282" y="1714488"/>
            <a:ext cx="4500594" cy="3714776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857752" y="1600200"/>
            <a:ext cx="321471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Василий Родионович</a:t>
            </a:r>
          </a:p>
          <a:p>
            <a:pPr>
              <a:buNone/>
            </a:pPr>
            <a:r>
              <a:rPr lang="ru-RU" sz="2400" dirty="0" smtClean="0"/>
              <a:t>         Савичев</a:t>
            </a:r>
          </a:p>
          <a:p>
            <a:pPr>
              <a:buNone/>
            </a:pPr>
            <a:r>
              <a:rPr lang="ru-RU" sz="2400" dirty="0" smtClean="0"/>
              <a:t>        1885-1942</a:t>
            </a:r>
          </a:p>
          <a:p>
            <a:pPr>
              <a:buNone/>
            </a:pPr>
            <a:r>
              <a:rPr lang="ru-RU" sz="2400" dirty="0" smtClean="0"/>
              <a:t>Алексей Родионович </a:t>
            </a:r>
          </a:p>
          <a:p>
            <a:pPr>
              <a:buNone/>
            </a:pPr>
            <a:r>
              <a:rPr lang="ru-RU" sz="2400" dirty="0" smtClean="0"/>
              <a:t>         Савичев</a:t>
            </a:r>
          </a:p>
          <a:p>
            <a:pPr>
              <a:buNone/>
            </a:pPr>
            <a:r>
              <a:rPr lang="ru-RU" sz="2400" dirty="0" smtClean="0"/>
              <a:t>        1870-1942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блокада ленинграда3.bmp"/>
          <p:cNvPicPr>
            <a:picLocks noGrp="1" noChangeAspect="1"/>
          </p:cNvPicPr>
          <p:nvPr>
            <p:ph sz="half" idx="1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1428728" y="1571612"/>
            <a:ext cx="5357850" cy="4071966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Будни блокадного    Ленинграда</a:t>
            </a:r>
            <a:endParaRPr lang="ru-RU" dirty="0"/>
          </a:p>
        </p:txBody>
      </p:sp>
      <p:pic>
        <p:nvPicPr>
          <p:cNvPr id="6146" name="Picture 2" descr="G:\Новая папка\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85926"/>
            <a:ext cx="3521075" cy="3571900"/>
          </a:xfrm>
          <a:prstGeom prst="rect">
            <a:avLst/>
          </a:prstGeom>
          <a:noFill/>
        </p:spPr>
      </p:pic>
      <p:pic>
        <p:nvPicPr>
          <p:cNvPr id="6147" name="Picture 3" descr="G:\Новая папка\200090На неву за водо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857364"/>
            <a:ext cx="3413127" cy="35004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0" y="564357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На Неву за водой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564357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Смерть от голода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2844" y="320040"/>
            <a:ext cx="7858180" cy="1143000"/>
          </a:xfrm>
        </p:spPr>
        <p:txBody>
          <a:bodyPr/>
          <a:lstStyle/>
          <a:p>
            <a:pPr algn="ctr"/>
            <a:r>
              <a:rPr lang="ru-RU" dirty="0" smtClean="0"/>
              <a:t>Жертвы первых обстрелов</a:t>
            </a:r>
            <a:endParaRPr lang="ru-RU" dirty="0"/>
          </a:p>
        </p:txBody>
      </p:sp>
      <p:pic>
        <p:nvPicPr>
          <p:cNvPr id="7170" name="Picture 2" descr="G:\Новая папка\200090906_1zh_2ph49ruiЖертвы первых обстрело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57364"/>
            <a:ext cx="3521075" cy="3100059"/>
          </a:xfrm>
          <a:prstGeom prst="rect">
            <a:avLst/>
          </a:prstGeom>
          <a:noFill/>
        </p:spPr>
      </p:pic>
      <p:pic>
        <p:nvPicPr>
          <p:cNvPr id="7171" name="Picture 3" descr="G:\Новая папка\200090906_razr_8yx04341bdwk8cgcgkk0444kg_dikonvxswd4c4ss0g48844kwo_t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857364"/>
            <a:ext cx="3521075" cy="3068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G:\Новая папка\Блокадный Ленинград. Прощание со сверстником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14489"/>
            <a:ext cx="3521075" cy="3372944"/>
          </a:xfrm>
          <a:prstGeom prst="rect">
            <a:avLst/>
          </a:prstGeom>
          <a:noFill/>
        </p:spPr>
      </p:pic>
      <p:pic>
        <p:nvPicPr>
          <p:cNvPr id="8195" name="Picture 3" descr="G:\Новая папка\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714488"/>
            <a:ext cx="3413127" cy="34294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10" y="5429264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Прощание со сверстником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3504" y="1142984"/>
            <a:ext cx="3674594" cy="4060890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r>
              <a:rPr lang="ru-RU" sz="2000" dirty="0" smtClean="0">
                <a:solidFill>
                  <a:schemeClr val="bg1"/>
                </a:solidFill>
              </a:rPr>
              <a:t>Опять война, опять блокада..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Быть может нам о ней забыть?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Мне часто говорят не надо,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Не надо память бередить.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Но для того, чтоб на планете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Не повторилось той войны,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Мне надо, чтобы наши дети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Об этом помнили, как мы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chemeClr val="bg1"/>
                </a:solidFill>
              </a:rPr>
              <a:t>                       Ю. Воронов</a:t>
            </a:r>
          </a:p>
          <a:p>
            <a:endParaRPr lang="ru-RU" sz="2000" dirty="0"/>
          </a:p>
        </p:txBody>
      </p:sp>
      <p:pic>
        <p:nvPicPr>
          <p:cNvPr id="9218" name="Picture 2" descr="G:\Новая папка\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9219" r="1921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type="body" sz="half" idx="2"/>
          </p:nvPr>
        </p:nvSpPr>
        <p:spPr>
          <a:xfrm>
            <a:off x="5389098" y="1142984"/>
            <a:ext cx="3429000" cy="4060890"/>
          </a:xfrm>
        </p:spPr>
        <p:txBody>
          <a:bodyPr>
            <a:noAutofit/>
          </a:bodyPr>
          <a:lstStyle/>
          <a:p>
            <a:r>
              <a:rPr lang="ru-RU" sz="1800" dirty="0" smtClean="0"/>
              <a:t>Страшным был итог блокады.</a:t>
            </a:r>
          </a:p>
          <a:p>
            <a:r>
              <a:rPr lang="ru-RU" sz="1800" dirty="0" smtClean="0"/>
              <a:t> За </a:t>
            </a:r>
            <a:r>
              <a:rPr lang="ru-RU" sz="1800" b="1" dirty="0" smtClean="0">
                <a:solidFill>
                  <a:srgbClr val="FFFF00"/>
                </a:solidFill>
              </a:rPr>
              <a:t>900 </a:t>
            </a:r>
            <a:r>
              <a:rPr lang="ru-RU" sz="1800" dirty="0" smtClean="0"/>
              <a:t>дней погибло </a:t>
            </a:r>
            <a:r>
              <a:rPr lang="ru-RU" sz="1800" b="1" dirty="0" smtClean="0">
                <a:solidFill>
                  <a:srgbClr val="FFFF00"/>
                </a:solidFill>
              </a:rPr>
              <a:t>800 </a:t>
            </a:r>
            <a:r>
              <a:rPr lang="ru-RU" sz="1800" dirty="0" smtClean="0">
                <a:solidFill>
                  <a:srgbClr val="FFFF00"/>
                </a:solidFill>
              </a:rPr>
              <a:t>тысяч </a:t>
            </a:r>
            <a:r>
              <a:rPr lang="ru-RU" sz="1800" dirty="0" smtClean="0"/>
              <a:t>человек. Это им посвящены печальные и торжественные слова, начертанные на  стене Пискарёвского кладбища:</a:t>
            </a:r>
          </a:p>
          <a:p>
            <a:r>
              <a:rPr lang="ru-RU" sz="1800" dirty="0" smtClean="0"/>
              <a:t> «</a:t>
            </a:r>
            <a:r>
              <a:rPr lang="ru-RU" sz="1800" b="1" dirty="0" smtClean="0">
                <a:solidFill>
                  <a:srgbClr val="FFFF00"/>
                </a:solidFill>
              </a:rPr>
              <a:t>Их имён благородных мы здесь перечислить не можем, так их много под вечной охраной гранита. Но знай, внимающий этим камням, никто не забыт и ни что не забыто»</a:t>
            </a:r>
            <a:endParaRPr lang="ru-RU" sz="1800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122333333333333333.bmp"/>
          <p:cNvPicPr>
            <a:picLocks noGrp="1" noChangeAspect="1"/>
          </p:cNvPicPr>
          <p:nvPr>
            <p:ph type="pic" idx="1"/>
          </p:nvPr>
        </p:nvPicPr>
        <p:blipFill>
          <a:blip r:embed="rId3">
            <a:lum contrast="-20000"/>
          </a:blip>
          <a:srcRect l="29106" r="29106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1214414" y="5429264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</a:rPr>
              <a:t>Пискарёвское мемориальное кладбище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643050"/>
            <a:ext cx="3429000" cy="4643470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r>
              <a:rPr lang="ru-RU" sz="2400" dirty="0" smtClean="0">
                <a:solidFill>
                  <a:srgbClr val="FFC000"/>
                </a:solidFill>
              </a:rPr>
              <a:t>Здесь лежат  ленинградцы.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 Здесь горожане мужчины, женщины, дети.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 Рядом с ними солдаты – красноармейцы.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 Всею жизнью своею они защищали тебя, Ленинград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122334444.bmp"/>
          <p:cNvPicPr>
            <a:picLocks noGrp="1" noChangeAspect="1"/>
          </p:cNvPicPr>
          <p:nvPr>
            <p:ph type="pic" idx="1"/>
          </p:nvPr>
        </p:nvPicPr>
        <p:blipFill>
          <a:blip r:embed="rId2">
            <a:lum contrast="-10000"/>
          </a:blip>
          <a:srcRect l="28401" r="2840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7929618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642918"/>
            <a:ext cx="3429000" cy="1214446"/>
          </a:xfrm>
        </p:spPr>
        <p:txBody>
          <a:bodyPr/>
          <a:lstStyle/>
          <a:p>
            <a:pPr algn="ctr"/>
            <a:r>
              <a:rPr lang="ru-RU" dirty="0" smtClean="0"/>
              <a:t>Вечный огонь памяти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29256" y="2143116"/>
            <a:ext cx="3429000" cy="414340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Герои!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 Герои!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Мои ленинградцы!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Ваш подвиг бессмертною славой увенчан,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И песням о вас никогда не кончаться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Над городом вечным,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Над Ладогой вечной!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Упавшие наземь под ливни стальные,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Живые, сугробы прожегшие кровью,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Вас помнит великая матерь Россия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И любит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Своей материнской любовью.</a:t>
            </a:r>
            <a:endParaRPr lang="ru-RU" sz="1600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11111111.bmp"/>
          <p:cNvPicPr>
            <a:picLocks noGrp="1" noChangeAspect="1"/>
          </p:cNvPicPr>
          <p:nvPr>
            <p:ph type="pic" idx="1"/>
          </p:nvPr>
        </p:nvPicPr>
        <p:blipFill>
          <a:blip r:embed="rId2">
            <a:lum contrast="-20000"/>
          </a:blip>
          <a:srcRect l="28902" r="28902"/>
          <a:stretch>
            <a:fillRect/>
          </a:stretch>
        </p:blipFill>
        <p:spPr>
          <a:xfrm>
            <a:off x="714348" y="1142984"/>
            <a:ext cx="4206240" cy="400052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Плакат Родина-мать зовёт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428736"/>
            <a:ext cx="3286148" cy="48577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В июле-сентябре 1941 года войска немецкой группы армий «Север», имея превосходство в силах, преодолевая сопротивление советских войск вышли к окраинам Ленинграда и Ладожскому озеру, отрезая город от тыла страны. Началась </a:t>
            </a:r>
            <a:r>
              <a:rPr lang="ru-RU" sz="2000" b="1" dirty="0" smtClean="0">
                <a:solidFill>
                  <a:srgbClr val="7030A0"/>
                </a:solidFill>
              </a:rPr>
              <a:t>900-дневная блокада Ленинграда.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/>
          <a:lstStyle/>
          <a:p>
            <a:r>
              <a:rPr lang="ru-RU" dirty="0" smtClean="0"/>
              <a:t>                 Голод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1214422"/>
            <a:ext cx="4143404" cy="5357850"/>
          </a:xfrm>
        </p:spPr>
        <p:txBody>
          <a:bodyPr/>
          <a:lstStyle/>
          <a:p>
            <a:r>
              <a:rPr lang="ru-RU" sz="1600" dirty="0" smtClean="0"/>
              <a:t>К началу блокады, 8 сентября, в Ленинграде насчитывалось 2 млн. 807 тысяч жителей, 400 тысяч из них - детей. Запасов продовольствия из расчёта жёстких блокадных норм было на две-три недели. А ждать помощи неоткуда. К тому времени все железные и шоссейные дороги, все пути перерезали, в небе над Ладожским озером господствовала вражеская авиация.</a:t>
            </a:r>
          </a:p>
          <a:p>
            <a:r>
              <a:rPr lang="ru-RU" sz="1600" dirty="0" smtClean="0"/>
              <a:t>Постоянное недоедание подтачивало здоровье, губило людей. Врачи всё чаще называли причину смерти - "истощение организма" Завёрнутых  в простыни, одеяла, скатерти умерших везли на детских салазках к ближайшим больницам и кладбищам, а то и складывали до первой оказии в заледенелые подвалы. Трупы увозили на грузовиках, как дрова, - навалом …</a:t>
            </a:r>
            <a:endParaRPr lang="ru-RU" sz="1600" dirty="0"/>
          </a:p>
        </p:txBody>
      </p:sp>
      <p:pic>
        <p:nvPicPr>
          <p:cNvPr id="2052" name="Picture 4" descr="G:\Новая папка\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7068" y="1785926"/>
            <a:ext cx="3441339" cy="4340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Новая папка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09" y="214290"/>
            <a:ext cx="6572297" cy="44291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4929198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Норма выдачи хлеба с 20 ноября 1941 года: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рабочим и ИТР - 250 грамм; служащим - 125 грамм; иждивенцам - 125 грамм; детям - 125 грамм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Новая папка\sho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3857652" cy="40005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57686" y="214290"/>
            <a:ext cx="37147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Сто двадцать пять граммов блокадного хлеба, пепельно-белый кубик на сморщенной ладони, главное, а то и единственное суточное пропитание, роковые сто двадцать пять граммов.</a:t>
            </a:r>
            <a:endParaRPr lang="ru-RU" dirty="0"/>
          </a:p>
        </p:txBody>
      </p:sp>
      <p:pic>
        <p:nvPicPr>
          <p:cNvPr id="4099" name="Picture 3" descr="G:\Новая папка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714752"/>
            <a:ext cx="3929090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Дорога жизни -Ладожское озеро</a:t>
            </a:r>
            <a:endParaRPr lang="ru-RU" sz="2800" dirty="0"/>
          </a:p>
        </p:txBody>
      </p:sp>
      <p:pic>
        <p:nvPicPr>
          <p:cNvPr id="5122" name="Picture 2" descr="G:\Новая папка\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5" y="1714488"/>
            <a:ext cx="3571900" cy="4214841"/>
          </a:xfrm>
          <a:prstGeom prst="rect">
            <a:avLst/>
          </a:prstGeom>
          <a:noFill/>
        </p:spPr>
      </p:pic>
      <p:pic>
        <p:nvPicPr>
          <p:cNvPr id="5123" name="Picture 3" descr="G:\Новая папка\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142984"/>
            <a:ext cx="3929090" cy="3429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86182" y="4572008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Дорога жизни набирала темпы, но и мощный транспортный конвейер ледовой трассы не мог обеспечить нормальное снабжение. За сто пятьдесят два дня Дорога жизни обеспечила доставку с Большой земли сотен тысяч тонн продовольствия и боевого снаряжения, вызволила из блокады более миллиона человек.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Из дневников блокадника 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Из дневника Юры Рябинкина</a:t>
            </a:r>
          </a:p>
          <a:p>
            <a:r>
              <a:rPr lang="ru-RU" sz="2000" dirty="0" smtClean="0"/>
              <a:t>«</a:t>
            </a:r>
            <a:r>
              <a:rPr lang="ru-RU" sz="1800" dirty="0" smtClean="0"/>
              <a:t>Теперь я мало забочусь о себе. Сплю одетый, слегка прополаскиваю утром лицо, рук мылом не мою, не переодеваюсь. Я живу в голоде, холоде, среди блох, а рядом комната, где жизнь совершенно иная - всегда хлеб, каша, мясо, конфеты, тепло, яркая керосиновая лампа… Это называется зависть.»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До наших дней дошли </a:t>
            </a:r>
            <a:r>
              <a:rPr lang="ru-RU" sz="1800" dirty="0" smtClean="0">
                <a:solidFill>
                  <a:srgbClr val="7030A0"/>
                </a:solidFill>
              </a:rPr>
              <a:t>дневники блокадников</a:t>
            </a:r>
            <a:r>
              <a:rPr lang="ru-RU" sz="1800" dirty="0" smtClean="0"/>
              <a:t>. Их страницы позволяют видеть жизнь без поправок на то что будет. Наши герои не знали о неизбежной победе. Они не знали выживут ли, что будет с Ленинградом, со страной. Дневники позволяют увидеть, что человеческое достоинство  сохранялось в самых отчаянных обстоятельствах.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«Эх, как хочется спать, спать, есть, есть… Спать, есть, спать, есть… А что ещё человеку надо? А будет человек сыт и здоров – ему захочется чего-нибудь ещё… Месяц тому назад я мечтал о хлебе с маслом, с колбасой, а вот теперь уже об одном хлебе.»</a:t>
            </a:r>
          </a:p>
          <a:p>
            <a:r>
              <a:rPr lang="ru-RU" sz="2000" dirty="0" smtClean="0"/>
              <a:t>«У мамы я давно не вижу спокойных слов. Чего не коснётся в разговоре – ругань, крик, истерика… Мама что-то делит, Ира и я зорко следим – точно ли… Просто как-то не по себе, когда пишешь такие слова»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«Боюсь, что и дневник-то этот не придётся мне закончить, чтобы на  последней странице поставить слово «конец». Уже кто-то другой допишет его словом «</a:t>
            </a:r>
            <a:r>
              <a:rPr lang="ru-RU" sz="2000" dirty="0" smtClean="0">
                <a:solidFill>
                  <a:srgbClr val="CC3300"/>
                </a:solidFill>
              </a:rPr>
              <a:t>смерть»</a:t>
            </a:r>
            <a:r>
              <a:rPr lang="ru-RU" sz="2000" dirty="0" smtClean="0"/>
              <a:t>.»</a:t>
            </a:r>
          </a:p>
          <a:p>
            <a:r>
              <a:rPr lang="ru-RU" sz="2000" dirty="0" smtClean="0"/>
              <a:t>Так и случилось. Юра Рябинкин навсегда остался в Ленинграде… Мать, оставшись перед выбором кого спасать, сына или дочь, выбрала дочь. У неё не хватило сил доставить на вокзал обоих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267</TotalTime>
  <Words>888</Words>
  <Application>Microsoft Office PowerPoint</Application>
  <PresentationFormat>Экран (4:3)</PresentationFormat>
  <Paragraphs>80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  Блокада Ленинграда (Непокорённый Ленинград) </vt:lpstr>
      <vt:lpstr>Слайд 2</vt:lpstr>
      <vt:lpstr>Слайд 3</vt:lpstr>
      <vt:lpstr>                 Голод</vt:lpstr>
      <vt:lpstr>Слайд 5</vt:lpstr>
      <vt:lpstr>Слайд 6</vt:lpstr>
      <vt:lpstr>  Дорога жизни -Ладожское озеро</vt:lpstr>
      <vt:lpstr>          Из дневников блокадника </vt:lpstr>
      <vt:lpstr>Слайд 9</vt:lpstr>
      <vt:lpstr>        Дневник Тани Савичевой</vt:lpstr>
      <vt:lpstr>Слайд 11</vt:lpstr>
      <vt:lpstr>Слайд 12</vt:lpstr>
      <vt:lpstr>Слайд 13</vt:lpstr>
      <vt:lpstr>Будни блокадного    Ленинграда</vt:lpstr>
      <vt:lpstr>Жертвы первых обстрелов</vt:lpstr>
      <vt:lpstr>Слайд 16</vt:lpstr>
      <vt:lpstr>Слайд 17</vt:lpstr>
      <vt:lpstr>Слайд 18</vt:lpstr>
      <vt:lpstr>Слайд 19</vt:lpstr>
      <vt:lpstr>Вечный огонь памяти</vt:lpstr>
    </vt:vector>
  </TitlesOfParts>
  <Company>СОШ №28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Куликов</dc:creator>
  <cp:lastModifiedBy>Роман</cp:lastModifiedBy>
  <cp:revision>50</cp:revision>
  <dcterms:created xsi:type="dcterms:W3CDTF">2009-04-17T06:21:47Z</dcterms:created>
  <dcterms:modified xsi:type="dcterms:W3CDTF">2011-02-13T18:01:19Z</dcterms:modified>
</cp:coreProperties>
</file>